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76" r:id="rId13"/>
    <p:sldId id="277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929" autoAdjust="0"/>
    <p:restoredTop sz="94660"/>
  </p:normalViewPr>
  <p:slideViewPr>
    <p:cSldViewPr snapToGrid="0">
      <p:cViewPr varScale="1">
        <p:scale>
          <a:sx n="70" d="100"/>
          <a:sy n="70" d="100"/>
        </p:scale>
        <p:origin x="85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8F6E0FA-AAFF-4732-A2CC-C1BA94FB680E}" type="datetimeFigureOut">
              <a:rPr lang="en-US" smtClean="0"/>
              <a:t>10/29/2013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BCA4F04-AEB9-477C-930D-458BD47FDF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57190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BCA4F04-AEB9-477C-930D-458BD47FDFD4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622862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BCA4F04-AEB9-477C-930D-458BD47FDFD4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57993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1B23D2-D7DE-46FD-A3D9-C372219E843B}" type="datetimeFigureOut">
              <a:rPr lang="en-US" smtClean="0"/>
              <a:t>10/29/2013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095169-75CF-47EC-B9C6-ACFE6A4C79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48742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1B23D2-D7DE-46FD-A3D9-C372219E843B}" type="datetimeFigureOut">
              <a:rPr lang="en-US" smtClean="0"/>
              <a:t>10/29/2013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095169-75CF-47EC-B9C6-ACFE6A4C79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76685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1B23D2-D7DE-46FD-A3D9-C372219E843B}" type="datetimeFigureOut">
              <a:rPr lang="en-US" smtClean="0"/>
              <a:t>10/29/2013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095169-75CF-47EC-B9C6-ACFE6A4C79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11248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1B23D2-D7DE-46FD-A3D9-C372219E843B}" type="datetimeFigureOut">
              <a:rPr lang="en-US" smtClean="0"/>
              <a:t>10/29/2013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095169-75CF-47EC-B9C6-ACFE6A4C79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42731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1B23D2-D7DE-46FD-A3D9-C372219E843B}" type="datetimeFigureOut">
              <a:rPr lang="en-US" smtClean="0"/>
              <a:t>10/29/2013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095169-75CF-47EC-B9C6-ACFE6A4C79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41371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1B23D2-D7DE-46FD-A3D9-C372219E843B}" type="datetimeFigureOut">
              <a:rPr lang="en-US" smtClean="0"/>
              <a:t>10/29/2013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095169-75CF-47EC-B9C6-ACFE6A4C79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43217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1B23D2-D7DE-46FD-A3D9-C372219E843B}" type="datetimeFigureOut">
              <a:rPr lang="en-US" smtClean="0"/>
              <a:t>10/29/2013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095169-75CF-47EC-B9C6-ACFE6A4C79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37806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1B23D2-D7DE-46FD-A3D9-C372219E843B}" type="datetimeFigureOut">
              <a:rPr lang="en-US" smtClean="0"/>
              <a:t>10/29/2013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095169-75CF-47EC-B9C6-ACFE6A4C79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00860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1B23D2-D7DE-46FD-A3D9-C372219E843B}" type="datetimeFigureOut">
              <a:rPr lang="en-US" smtClean="0"/>
              <a:t>10/29/2013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095169-75CF-47EC-B9C6-ACFE6A4C79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05392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1B23D2-D7DE-46FD-A3D9-C372219E843B}" type="datetimeFigureOut">
              <a:rPr lang="en-US" smtClean="0"/>
              <a:t>10/29/2013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095169-75CF-47EC-B9C6-ACFE6A4C79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38003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1B23D2-D7DE-46FD-A3D9-C372219E843B}" type="datetimeFigureOut">
              <a:rPr lang="en-US" smtClean="0"/>
              <a:t>10/29/2013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095169-75CF-47EC-B9C6-ACFE6A4C79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18612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1B23D2-D7DE-46FD-A3D9-C372219E843B}" type="datetimeFigureOut">
              <a:rPr lang="en-US" smtClean="0"/>
              <a:t>10/29/2013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095169-75CF-47EC-B9C6-ACFE6A4C79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68747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06476" y="640626"/>
            <a:ext cx="2567530" cy="1078992"/>
          </a:xfrm>
        </p:spPr>
        <p:txBody>
          <a:bodyPr>
            <a:noAutofit/>
          </a:bodyPr>
          <a:lstStyle/>
          <a:p>
            <a:r>
              <a:rPr lang="bn-BD" sz="7200" dirty="0" smtClean="0"/>
              <a:t>শুভেচ্ছা</a:t>
            </a:r>
            <a:endParaRPr lang="en-US" sz="8000" dirty="0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08073" y="2152855"/>
            <a:ext cx="6044355" cy="4159118"/>
          </a:xfrm>
        </p:spPr>
      </p:pic>
    </p:spTree>
    <p:extLst>
      <p:ext uri="{BB962C8B-B14F-4D97-AF65-F5344CB8AC3E}">
        <p14:creationId xmlns:p14="http://schemas.microsoft.com/office/powerpoint/2010/main" val="22980188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3068664" y="263472"/>
            <a:ext cx="4262034" cy="1549831"/>
            <a:chOff x="2867186" y="356461"/>
            <a:chExt cx="4262034" cy="1549831"/>
          </a:xfrm>
        </p:grpSpPr>
        <p:cxnSp>
          <p:nvCxnSpPr>
            <p:cNvPr id="3" name="Straight Arrow Connector 2"/>
            <p:cNvCxnSpPr/>
            <p:nvPr/>
          </p:nvCxnSpPr>
          <p:spPr>
            <a:xfrm flipH="1" flipV="1">
              <a:off x="2867186" y="1890793"/>
              <a:ext cx="2030278" cy="15499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" name="Straight Arrow Connector 4"/>
            <p:cNvCxnSpPr/>
            <p:nvPr/>
          </p:nvCxnSpPr>
          <p:spPr>
            <a:xfrm>
              <a:off x="4897464" y="1906292"/>
              <a:ext cx="2231756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Arrow Connector 6"/>
            <p:cNvCxnSpPr/>
            <p:nvPr/>
          </p:nvCxnSpPr>
          <p:spPr>
            <a:xfrm flipV="1">
              <a:off x="4897464" y="356461"/>
              <a:ext cx="1689316" cy="1549831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" name="TextBox 8"/>
          <p:cNvSpPr txBox="1"/>
          <p:nvPr/>
        </p:nvSpPr>
        <p:spPr>
          <a:xfrm>
            <a:off x="2719953" y="1906948"/>
            <a:ext cx="79041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A</a:t>
            </a:r>
            <a:endParaRPr lang="en-US" sz="2400" dirty="0"/>
          </a:p>
        </p:txBody>
      </p:sp>
      <p:sp>
        <p:nvSpPr>
          <p:cNvPr id="10" name="TextBox 9"/>
          <p:cNvSpPr txBox="1"/>
          <p:nvPr/>
        </p:nvSpPr>
        <p:spPr>
          <a:xfrm>
            <a:off x="4726983" y="1999281"/>
            <a:ext cx="7284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O</a:t>
            </a:r>
            <a:endParaRPr lang="en-US" sz="2400" dirty="0"/>
          </a:p>
        </p:txBody>
      </p:sp>
      <p:sp>
        <p:nvSpPr>
          <p:cNvPr id="11" name="TextBox 10"/>
          <p:cNvSpPr txBox="1"/>
          <p:nvPr/>
        </p:nvSpPr>
        <p:spPr>
          <a:xfrm>
            <a:off x="6710767" y="1999281"/>
            <a:ext cx="41549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C</a:t>
            </a:r>
            <a:endParaRPr lang="en-US" sz="2400" dirty="0"/>
          </a:p>
        </p:txBody>
      </p:sp>
      <p:sp>
        <p:nvSpPr>
          <p:cNvPr id="12" name="TextBox 11"/>
          <p:cNvSpPr txBox="1"/>
          <p:nvPr/>
        </p:nvSpPr>
        <p:spPr>
          <a:xfrm>
            <a:off x="5749871" y="263472"/>
            <a:ext cx="38745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B</a:t>
            </a:r>
            <a:endParaRPr lang="en-US" sz="2400" dirty="0"/>
          </a:p>
        </p:txBody>
      </p:sp>
      <p:sp>
        <p:nvSpPr>
          <p:cNvPr id="13" name="TextBox 12"/>
          <p:cNvSpPr txBox="1"/>
          <p:nvPr/>
        </p:nvSpPr>
        <p:spPr>
          <a:xfrm>
            <a:off x="3859078" y="2368613"/>
            <a:ext cx="256901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000" dirty="0" smtClean="0"/>
              <a:t>সম্পূরক কোণ</a:t>
            </a:r>
            <a:endParaRPr lang="en-US" sz="4000" dirty="0"/>
          </a:p>
        </p:txBody>
      </p:sp>
      <p:sp>
        <p:nvSpPr>
          <p:cNvPr id="14" name="TextBox 13"/>
          <p:cNvSpPr txBox="1"/>
          <p:nvPr/>
        </p:nvSpPr>
        <p:spPr>
          <a:xfrm>
            <a:off x="1162373" y="3508697"/>
            <a:ext cx="10321871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200" u="sng" dirty="0" smtClean="0"/>
              <a:t>ব্যাখ্যাঃ</a:t>
            </a:r>
            <a:r>
              <a:rPr lang="bn-BD" sz="3200" dirty="0" smtClean="0"/>
              <a:t> চিত্রে, </a:t>
            </a:r>
            <a:r>
              <a:rPr lang="en-US" sz="3200" dirty="0" smtClean="0"/>
              <a:t>AB </a:t>
            </a:r>
            <a:r>
              <a:rPr lang="bn-BD" sz="3200" dirty="0" smtClean="0"/>
              <a:t>সরলরেখার উপরস্ত </a:t>
            </a:r>
            <a:r>
              <a:rPr lang="en-US" sz="3200" dirty="0" smtClean="0"/>
              <a:t>o </a:t>
            </a:r>
            <a:r>
              <a:rPr lang="bn-BD" sz="3200" dirty="0" smtClean="0"/>
              <a:t>বিন্দুতে কোণ</a:t>
            </a:r>
            <a:r>
              <a:rPr lang="en-US" sz="3200" dirty="0" smtClean="0"/>
              <a:t> AOB </a:t>
            </a:r>
            <a:r>
              <a:rPr lang="bn-BD" sz="3200" dirty="0" smtClean="0"/>
              <a:t>এবং কোণ </a:t>
            </a:r>
            <a:r>
              <a:rPr lang="en-US" sz="3200" dirty="0" smtClean="0"/>
              <a:t>BOC </a:t>
            </a:r>
            <a:r>
              <a:rPr lang="bn-BD" sz="3200" dirty="0" smtClean="0"/>
              <a:t>দুইটি কোণ তৈরী করে । এই কোণ দুইটির যোগফল ১৮০ ডিগ্রী ।</a:t>
            </a:r>
          </a:p>
          <a:p>
            <a:r>
              <a:rPr lang="bn-BD" sz="3200" dirty="0" smtClean="0"/>
              <a:t>সুতরাং দুইট কোণের যোগফল ১৮০ ডিগ্রী হলে, কোণ দুইটির একটি অপরটির সম্পূরক।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0873578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1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1" grpId="0"/>
      <p:bldP spid="12" grpId="0"/>
      <p:bldP spid="13" grpId="0"/>
      <p:bldP spid="1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97422" y="185980"/>
            <a:ext cx="579891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5400" dirty="0" smtClean="0"/>
              <a:t>কর্মপত্র-১ (একক কাজ)</a:t>
            </a:r>
            <a:endParaRPr lang="en-US" sz="5400" dirty="0"/>
          </a:p>
        </p:txBody>
      </p:sp>
      <p:sp>
        <p:nvSpPr>
          <p:cNvPr id="5" name="TextBox 4"/>
          <p:cNvSpPr txBox="1"/>
          <p:nvPr/>
        </p:nvSpPr>
        <p:spPr>
          <a:xfrm>
            <a:off x="526942" y="1487837"/>
            <a:ext cx="10616339" cy="1323439"/>
          </a:xfrm>
          <a:prstGeom prst="homePlate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000" dirty="0" smtClean="0"/>
              <a:t>১। সন্নিহিত কোণ কাকে বলে চিত্রসহ লিখ ।</a:t>
            </a:r>
          </a:p>
          <a:p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33980498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53885" y="650929"/>
            <a:ext cx="2363493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6000" dirty="0" smtClean="0"/>
              <a:t>সমাধান</a:t>
            </a:r>
            <a:endParaRPr lang="en-US" sz="6000" dirty="0"/>
          </a:p>
        </p:txBody>
      </p:sp>
      <p:grpSp>
        <p:nvGrpSpPr>
          <p:cNvPr id="9" name="Group 8"/>
          <p:cNvGrpSpPr/>
          <p:nvPr/>
        </p:nvGrpSpPr>
        <p:grpSpPr>
          <a:xfrm>
            <a:off x="5331417" y="1007390"/>
            <a:ext cx="3688597" cy="2371241"/>
            <a:chOff x="5331417" y="1007390"/>
            <a:chExt cx="3688597" cy="2371241"/>
          </a:xfrm>
        </p:grpSpPr>
        <p:cxnSp>
          <p:nvCxnSpPr>
            <p:cNvPr id="4" name="Straight Arrow Connector 3"/>
            <p:cNvCxnSpPr/>
            <p:nvPr/>
          </p:nvCxnSpPr>
          <p:spPr>
            <a:xfrm>
              <a:off x="5780868" y="3332136"/>
              <a:ext cx="3239146" cy="46495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Straight Arrow Connector 5"/>
            <p:cNvCxnSpPr/>
            <p:nvPr/>
          </p:nvCxnSpPr>
          <p:spPr>
            <a:xfrm flipH="1" flipV="1">
              <a:off x="5331417" y="1007390"/>
              <a:ext cx="480447" cy="2340244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Arrow Connector 7"/>
            <p:cNvCxnSpPr/>
            <p:nvPr/>
          </p:nvCxnSpPr>
          <p:spPr>
            <a:xfrm flipV="1">
              <a:off x="5780868" y="1394847"/>
              <a:ext cx="2169763" cy="1937289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" name="TextBox 9"/>
          <p:cNvSpPr txBox="1"/>
          <p:nvPr/>
        </p:nvSpPr>
        <p:spPr>
          <a:xfrm>
            <a:off x="4827723" y="1255363"/>
            <a:ext cx="54244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A</a:t>
            </a:r>
            <a:endParaRPr lang="en-US" sz="2400" dirty="0"/>
          </a:p>
        </p:txBody>
      </p:sp>
      <p:sp>
        <p:nvSpPr>
          <p:cNvPr id="11" name="TextBox 10"/>
          <p:cNvSpPr txBox="1"/>
          <p:nvPr/>
        </p:nvSpPr>
        <p:spPr>
          <a:xfrm>
            <a:off x="7222209" y="1264950"/>
            <a:ext cx="4804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B</a:t>
            </a:r>
            <a:endParaRPr lang="en-US" sz="2400" dirty="0"/>
          </a:p>
        </p:txBody>
      </p:sp>
      <p:sp>
        <p:nvSpPr>
          <p:cNvPr id="13" name="TextBox 12"/>
          <p:cNvSpPr txBox="1"/>
          <p:nvPr/>
        </p:nvSpPr>
        <p:spPr>
          <a:xfrm>
            <a:off x="5571640" y="3550425"/>
            <a:ext cx="9918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O</a:t>
            </a:r>
            <a:endParaRPr lang="en-US" sz="2400" dirty="0"/>
          </a:p>
        </p:txBody>
      </p:sp>
      <p:sp>
        <p:nvSpPr>
          <p:cNvPr id="14" name="TextBox 13"/>
          <p:cNvSpPr txBox="1"/>
          <p:nvPr/>
        </p:nvSpPr>
        <p:spPr>
          <a:xfrm>
            <a:off x="8291593" y="3550425"/>
            <a:ext cx="72842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C</a:t>
            </a:r>
            <a:endParaRPr lang="en-US" sz="2400" dirty="0"/>
          </a:p>
        </p:txBody>
      </p:sp>
      <p:sp>
        <p:nvSpPr>
          <p:cNvPr id="16" name="TextBox 15"/>
          <p:cNvSpPr txBox="1"/>
          <p:nvPr/>
        </p:nvSpPr>
        <p:spPr>
          <a:xfrm>
            <a:off x="773065" y="4057233"/>
            <a:ext cx="10864311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400" u="sng" dirty="0" smtClean="0"/>
              <a:t>সন্নিহিত কোণঃ </a:t>
            </a:r>
            <a:r>
              <a:rPr lang="bn-BD" sz="4400" dirty="0" smtClean="0"/>
              <a:t>একই সমতলে সাধারণ বাহুর বিপরীত পাশে অবস্থিত শীর্ষবিন্দু যদি একই হয়,তবে ঐ কোণদ্বয়কে সন্নিহিত কোণ বলে। চিত্রে</a:t>
            </a:r>
            <a:r>
              <a:rPr lang="en-US" sz="4400" dirty="0" smtClean="0"/>
              <a:t>,</a:t>
            </a:r>
            <a:r>
              <a:rPr lang="bn-BD" sz="4400" dirty="0" smtClean="0"/>
              <a:t> কোণ </a:t>
            </a:r>
            <a:r>
              <a:rPr lang="en-US" sz="4400" dirty="0" smtClean="0"/>
              <a:t>AOB</a:t>
            </a:r>
            <a:r>
              <a:rPr lang="bn-BD" sz="4400" dirty="0" smtClean="0"/>
              <a:t> ও কোণ</a:t>
            </a:r>
            <a:r>
              <a:rPr lang="en-US" sz="4400" dirty="0" smtClean="0"/>
              <a:t> BOC</a:t>
            </a:r>
            <a:r>
              <a:rPr lang="bn-BD" sz="4400" dirty="0" smtClean="0"/>
              <a:t> কে পরস্পর সন্নিহিত কোণ বলে।</a:t>
            </a: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30551908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3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0" grpId="0"/>
      <p:bldP spid="11" grpId="0"/>
      <p:bldP spid="13" grpId="0"/>
      <p:bldP spid="14" grpId="0"/>
      <p:bldP spid="16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67904" y="542441"/>
            <a:ext cx="604433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5400" dirty="0" smtClean="0"/>
              <a:t>কর্মপত্র-২ (জোড়ায় কাজ)</a:t>
            </a:r>
            <a:endParaRPr lang="en-US" sz="5400" dirty="0"/>
          </a:p>
        </p:txBody>
      </p:sp>
      <p:sp>
        <p:nvSpPr>
          <p:cNvPr id="3" name="TextBox 2"/>
          <p:cNvSpPr txBox="1"/>
          <p:nvPr/>
        </p:nvSpPr>
        <p:spPr>
          <a:xfrm>
            <a:off x="867904" y="2371241"/>
            <a:ext cx="1056984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800" dirty="0" smtClean="0"/>
              <a:t>১। কোণ ও পূরক কোণ বলতে কী বুঝায় লিখ?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7770617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05911" y="774915"/>
            <a:ext cx="2479729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400" u="sng" dirty="0" smtClean="0"/>
              <a:t>সমাধাণঃ</a:t>
            </a:r>
            <a:endParaRPr lang="en-US" sz="4400" u="sng" dirty="0"/>
          </a:p>
        </p:txBody>
      </p:sp>
      <p:sp>
        <p:nvSpPr>
          <p:cNvPr id="3" name="TextBox 2"/>
          <p:cNvSpPr txBox="1"/>
          <p:nvPr/>
        </p:nvSpPr>
        <p:spPr>
          <a:xfrm>
            <a:off x="418454" y="2076773"/>
            <a:ext cx="10833315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600" dirty="0" smtClean="0"/>
              <a:t>কোণঃ একই সমতলে দুইটি রশ্নি একটি বিন্দুতে মিলিত হলে,তাকে কোণ বলে</a:t>
            </a:r>
            <a:r>
              <a:rPr lang="bn-BD" sz="3600" dirty="0"/>
              <a:t>।</a:t>
            </a:r>
            <a:r>
              <a:rPr lang="bn-BD" sz="3600" dirty="0" smtClean="0"/>
              <a:t> যেমন- </a:t>
            </a:r>
            <a:r>
              <a:rPr lang="en-US" sz="3600" dirty="0" smtClean="0"/>
              <a:t>BOC</a:t>
            </a:r>
            <a:r>
              <a:rPr lang="bn-BD" sz="3600" dirty="0" smtClean="0"/>
              <a:t>একটি কোণ।</a:t>
            </a:r>
          </a:p>
          <a:p>
            <a:r>
              <a:rPr lang="bn-BD" sz="3600" dirty="0" smtClean="0"/>
              <a:t>পূরক কোণঃ দুইটি কোণের পরিমাপের যোগফল যদি ৯০ ডিগ্রী হয়,তবে কোণ দুইটির একটি অপরটির পূরক কোণ বলে। যেমন- কোণ</a:t>
            </a:r>
            <a:r>
              <a:rPr lang="en-US" sz="3600" dirty="0" smtClean="0"/>
              <a:t>AOB</a:t>
            </a:r>
            <a:r>
              <a:rPr lang="bn-BD" sz="3600" dirty="0" smtClean="0"/>
              <a:t> এবং কোণ </a:t>
            </a:r>
            <a:r>
              <a:rPr lang="en-US" sz="3600" dirty="0" smtClean="0"/>
              <a:t>BOC </a:t>
            </a:r>
            <a:r>
              <a:rPr lang="bn-BD" sz="3600" dirty="0" smtClean="0"/>
              <a:t>কোণ দুইটির একটি অপরটির পূরক কোণ।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9337519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4" dur="2000" fill="hold"/>
                                        <p:tgtEl>
                                          <p:spTgt spid="3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64950" y="536968"/>
            <a:ext cx="514428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800" dirty="0" smtClean="0"/>
              <a:t>কর্মপত্র-৩ (দলীয় কাজ)</a:t>
            </a:r>
            <a:endParaRPr lang="en-US" sz="4800" dirty="0"/>
          </a:p>
        </p:txBody>
      </p:sp>
      <p:grpSp>
        <p:nvGrpSpPr>
          <p:cNvPr id="17" name="Group 16"/>
          <p:cNvGrpSpPr/>
          <p:nvPr/>
        </p:nvGrpSpPr>
        <p:grpSpPr>
          <a:xfrm>
            <a:off x="2185261" y="1473436"/>
            <a:ext cx="4726983" cy="1735810"/>
            <a:chOff x="2030278" y="1069383"/>
            <a:chExt cx="4726983" cy="1735810"/>
          </a:xfrm>
        </p:grpSpPr>
        <p:cxnSp>
          <p:nvCxnSpPr>
            <p:cNvPr id="12" name="Straight Arrow Connector 11"/>
            <p:cNvCxnSpPr/>
            <p:nvPr/>
          </p:nvCxnSpPr>
          <p:spPr>
            <a:xfrm flipH="1">
              <a:off x="2030278" y="2789695"/>
              <a:ext cx="2464230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Arrow Connector 13"/>
            <p:cNvCxnSpPr/>
            <p:nvPr/>
          </p:nvCxnSpPr>
          <p:spPr>
            <a:xfrm>
              <a:off x="4432515" y="2789695"/>
              <a:ext cx="2324746" cy="15498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Arrow Connector 15"/>
            <p:cNvCxnSpPr/>
            <p:nvPr/>
          </p:nvCxnSpPr>
          <p:spPr>
            <a:xfrm flipV="1">
              <a:off x="4494508" y="1069383"/>
              <a:ext cx="1410346" cy="1720312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8" name="TextBox 17"/>
          <p:cNvSpPr txBox="1"/>
          <p:nvPr/>
        </p:nvSpPr>
        <p:spPr>
          <a:xfrm>
            <a:off x="2185261" y="3477096"/>
            <a:ext cx="79041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A</a:t>
            </a:r>
            <a:endParaRPr lang="en-US" sz="2400" dirty="0"/>
          </a:p>
        </p:txBody>
      </p:sp>
      <p:sp>
        <p:nvSpPr>
          <p:cNvPr id="19" name="TextBox 18"/>
          <p:cNvSpPr txBox="1"/>
          <p:nvPr/>
        </p:nvSpPr>
        <p:spPr>
          <a:xfrm>
            <a:off x="5455403" y="1534332"/>
            <a:ext cx="60443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B</a:t>
            </a:r>
            <a:endParaRPr lang="en-US" sz="2400" dirty="0"/>
          </a:p>
        </p:txBody>
      </p:sp>
      <p:sp>
        <p:nvSpPr>
          <p:cNvPr id="20" name="TextBox 19"/>
          <p:cNvSpPr txBox="1"/>
          <p:nvPr/>
        </p:nvSpPr>
        <p:spPr>
          <a:xfrm>
            <a:off x="6238067" y="3477096"/>
            <a:ext cx="48044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C</a:t>
            </a:r>
            <a:endParaRPr lang="en-US" sz="2400" dirty="0"/>
          </a:p>
        </p:txBody>
      </p:sp>
      <p:sp>
        <p:nvSpPr>
          <p:cNvPr id="21" name="TextBox 20"/>
          <p:cNvSpPr txBox="1"/>
          <p:nvPr/>
        </p:nvSpPr>
        <p:spPr>
          <a:xfrm>
            <a:off x="4308529" y="3477096"/>
            <a:ext cx="8369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O</a:t>
            </a:r>
            <a:endParaRPr lang="en-US" sz="2400" dirty="0"/>
          </a:p>
        </p:txBody>
      </p:sp>
      <p:sp>
        <p:nvSpPr>
          <p:cNvPr id="24" name="TextBox 23"/>
          <p:cNvSpPr txBox="1"/>
          <p:nvPr/>
        </p:nvSpPr>
        <p:spPr>
          <a:xfrm>
            <a:off x="619932" y="4401519"/>
            <a:ext cx="1081781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000" dirty="0" smtClean="0"/>
              <a:t>সরলকোণ ও সম্পূরক কোণ বলতে কী বুঝায় ব্যাখ্যা কর?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7259537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0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8" grpId="0"/>
      <p:bldP spid="19" grpId="0"/>
      <p:bldP spid="20" grpId="0"/>
      <p:bldP spid="21" grpId="0"/>
      <p:bldP spid="24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65688" y="448491"/>
            <a:ext cx="221625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5400" dirty="0" smtClean="0"/>
              <a:t>সমাধানঃ </a:t>
            </a:r>
            <a:endParaRPr lang="en-US" sz="5400" dirty="0"/>
          </a:p>
        </p:txBody>
      </p:sp>
      <p:sp>
        <p:nvSpPr>
          <p:cNvPr id="6" name="TextBox 5"/>
          <p:cNvSpPr txBox="1"/>
          <p:nvPr/>
        </p:nvSpPr>
        <p:spPr>
          <a:xfrm>
            <a:off x="418454" y="3890074"/>
            <a:ext cx="11437749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600" dirty="0" smtClean="0"/>
              <a:t> </a:t>
            </a:r>
            <a:r>
              <a:rPr lang="bn-BD" sz="3600" u="sng" dirty="0" smtClean="0"/>
              <a:t>সরলকোণঃ</a:t>
            </a:r>
            <a:r>
              <a:rPr lang="bn-BD" sz="3600" dirty="0" smtClean="0"/>
              <a:t> দুইটি বিপরীত রশ্নি তাদের প্রান্তবিন্দুতে যে কোণ উৎপন্ন</a:t>
            </a:r>
          </a:p>
          <a:p>
            <a:r>
              <a:rPr lang="bn-BD" sz="3600" dirty="0" smtClean="0"/>
              <a:t>করে,তাকে সরলকোণ বলে।চিত্রে,</a:t>
            </a:r>
            <a:r>
              <a:rPr lang="en-US" sz="3600" dirty="0" smtClean="0"/>
              <a:t> AO</a:t>
            </a:r>
            <a:r>
              <a:rPr lang="en-US" sz="3600" dirty="0"/>
              <a:t> </a:t>
            </a:r>
            <a:r>
              <a:rPr lang="bn-BD" sz="3600" dirty="0" smtClean="0"/>
              <a:t>ও  </a:t>
            </a:r>
            <a:r>
              <a:rPr lang="en-US" sz="3600" dirty="0" smtClean="0"/>
              <a:t>CO </a:t>
            </a:r>
            <a:r>
              <a:rPr lang="bn-BD" sz="3600" dirty="0" smtClean="0"/>
              <a:t>দুইটি বিপরীত রশ্নির প্রান্তবিন্দু </a:t>
            </a:r>
            <a:r>
              <a:rPr lang="en-US" sz="3600" dirty="0" smtClean="0"/>
              <a:t>O</a:t>
            </a:r>
            <a:r>
              <a:rPr lang="en-US" sz="3600" dirty="0"/>
              <a:t>-</a:t>
            </a:r>
            <a:r>
              <a:rPr lang="bn-BD" sz="3600" dirty="0" smtClean="0"/>
              <a:t>তে কোণ</a:t>
            </a:r>
            <a:r>
              <a:rPr lang="en-US" sz="3600" dirty="0" smtClean="0"/>
              <a:t> AOC</a:t>
            </a:r>
            <a:r>
              <a:rPr lang="bn-BD" sz="3600" dirty="0" smtClean="0"/>
              <a:t> উৎপন্ন করেছ। সুতরাং কোণ </a:t>
            </a:r>
            <a:r>
              <a:rPr lang="en-US" sz="3600" dirty="0" smtClean="0"/>
              <a:t>AOC</a:t>
            </a:r>
            <a:r>
              <a:rPr lang="bn-BD" sz="3600" dirty="0" smtClean="0"/>
              <a:t>একটি সরলকোণ।</a:t>
            </a:r>
            <a:r>
              <a:rPr lang="en-US" sz="3600" dirty="0" smtClean="0"/>
              <a:t> </a:t>
            </a:r>
            <a:r>
              <a:rPr lang="bn-BD" sz="3600" dirty="0" smtClean="0"/>
              <a:t>সরলকোণের পরিমাপ ১৮০ ডিগ্রী।</a:t>
            </a:r>
          </a:p>
          <a:p>
            <a:endParaRPr lang="bn-BD" sz="3600" dirty="0" smtClean="0"/>
          </a:p>
          <a:p>
            <a:endParaRPr lang="en-US" sz="3600" dirty="0" smtClean="0"/>
          </a:p>
        </p:txBody>
      </p:sp>
      <p:cxnSp>
        <p:nvCxnSpPr>
          <p:cNvPr id="12" name="Straight Arrow Connector 11"/>
          <p:cNvCxnSpPr/>
          <p:nvPr/>
        </p:nvCxnSpPr>
        <p:spPr>
          <a:xfrm flipH="1">
            <a:off x="418454" y="2014780"/>
            <a:ext cx="2510726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 flipH="1">
            <a:off x="418454" y="3022170"/>
            <a:ext cx="2510726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3" name="Group 22"/>
          <p:cNvGrpSpPr/>
          <p:nvPr/>
        </p:nvGrpSpPr>
        <p:grpSpPr>
          <a:xfrm>
            <a:off x="5052447" y="2573157"/>
            <a:ext cx="4618495" cy="30997"/>
            <a:chOff x="5052447" y="2557220"/>
            <a:chExt cx="4618495" cy="30997"/>
          </a:xfrm>
        </p:grpSpPr>
        <p:cxnSp>
          <p:nvCxnSpPr>
            <p:cNvPr id="20" name="Straight Arrow Connector 19"/>
            <p:cNvCxnSpPr/>
            <p:nvPr/>
          </p:nvCxnSpPr>
          <p:spPr>
            <a:xfrm flipH="1">
              <a:off x="5052447" y="2588217"/>
              <a:ext cx="2572719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Arrow Connector 21"/>
            <p:cNvCxnSpPr/>
            <p:nvPr/>
          </p:nvCxnSpPr>
          <p:spPr>
            <a:xfrm flipV="1">
              <a:off x="7640664" y="2557220"/>
              <a:ext cx="2030278" cy="15499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4" name="TextBox 23"/>
          <p:cNvSpPr txBox="1"/>
          <p:nvPr/>
        </p:nvSpPr>
        <p:spPr>
          <a:xfrm>
            <a:off x="309966" y="2185261"/>
            <a:ext cx="68192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A</a:t>
            </a:r>
            <a:endParaRPr lang="en-US" sz="2400" dirty="0"/>
          </a:p>
        </p:txBody>
      </p:sp>
      <p:sp>
        <p:nvSpPr>
          <p:cNvPr id="25" name="TextBox 24"/>
          <p:cNvSpPr txBox="1"/>
          <p:nvPr/>
        </p:nvSpPr>
        <p:spPr>
          <a:xfrm>
            <a:off x="2479728" y="2185261"/>
            <a:ext cx="57343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O</a:t>
            </a:r>
            <a:endParaRPr lang="en-US" sz="2400" dirty="0"/>
          </a:p>
        </p:txBody>
      </p:sp>
      <p:sp>
        <p:nvSpPr>
          <p:cNvPr id="26" name="TextBox 25"/>
          <p:cNvSpPr txBox="1"/>
          <p:nvPr/>
        </p:nvSpPr>
        <p:spPr>
          <a:xfrm>
            <a:off x="418454" y="3332136"/>
            <a:ext cx="57343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C</a:t>
            </a:r>
            <a:endParaRPr lang="en-US" sz="2400" dirty="0"/>
          </a:p>
        </p:txBody>
      </p:sp>
      <p:sp>
        <p:nvSpPr>
          <p:cNvPr id="27" name="TextBox 26"/>
          <p:cNvSpPr txBox="1"/>
          <p:nvPr/>
        </p:nvSpPr>
        <p:spPr>
          <a:xfrm>
            <a:off x="2479728" y="3271456"/>
            <a:ext cx="57343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O</a:t>
            </a:r>
            <a:endParaRPr lang="en-US" sz="2400" dirty="0"/>
          </a:p>
        </p:txBody>
      </p:sp>
      <p:sp>
        <p:nvSpPr>
          <p:cNvPr id="28" name="TextBox 27"/>
          <p:cNvSpPr txBox="1"/>
          <p:nvPr/>
        </p:nvSpPr>
        <p:spPr>
          <a:xfrm>
            <a:off x="5052447" y="2851688"/>
            <a:ext cx="85240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A</a:t>
            </a:r>
            <a:endParaRPr lang="en-US" sz="2400" dirty="0"/>
          </a:p>
        </p:txBody>
      </p:sp>
      <p:sp>
        <p:nvSpPr>
          <p:cNvPr id="29" name="TextBox 28"/>
          <p:cNvSpPr txBox="1"/>
          <p:nvPr/>
        </p:nvSpPr>
        <p:spPr>
          <a:xfrm>
            <a:off x="7625166" y="2776824"/>
            <a:ext cx="52694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O</a:t>
            </a:r>
            <a:endParaRPr lang="en-US" sz="2800" dirty="0"/>
          </a:p>
        </p:txBody>
      </p:sp>
      <p:sp>
        <p:nvSpPr>
          <p:cNvPr id="30" name="TextBox 29"/>
          <p:cNvSpPr txBox="1"/>
          <p:nvPr/>
        </p:nvSpPr>
        <p:spPr>
          <a:xfrm>
            <a:off x="9174997" y="2776824"/>
            <a:ext cx="49594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C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6521563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1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6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24" grpId="0"/>
      <p:bldP spid="25" grpId="0"/>
      <p:bldP spid="26" grpId="0"/>
      <p:bldP spid="27" grpId="0"/>
      <p:bldP spid="28" grpId="0"/>
      <p:bldP spid="29" grpId="0"/>
      <p:bldP spid="30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07371" y="3471620"/>
            <a:ext cx="11034793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000" u="sng" dirty="0" smtClean="0"/>
              <a:t>সম্পূরক কোণঃ </a:t>
            </a:r>
            <a:r>
              <a:rPr lang="bn-BD" sz="4000" dirty="0" smtClean="0"/>
              <a:t>দুইটি কোণের পরিমাপের যোগফল ১৮০ ডিগ্রী হলে, কোণ দুইটির একটি অপরটির সম্পূরক কোণ বলে। চিত্রে,</a:t>
            </a:r>
            <a:r>
              <a:rPr lang="en-US" sz="4000" dirty="0" smtClean="0"/>
              <a:t> AC</a:t>
            </a:r>
            <a:r>
              <a:rPr lang="bn-BD" sz="4000" dirty="0" smtClean="0"/>
              <a:t> সরলরেখার উপরস্ত</a:t>
            </a:r>
            <a:r>
              <a:rPr lang="en-US" sz="4000" dirty="0" smtClean="0"/>
              <a:t> OB</a:t>
            </a:r>
            <a:r>
              <a:rPr lang="bn-BD" sz="4000" dirty="0" smtClean="0"/>
              <a:t> ভিন্ন রশ্নি। যার ফলে কোণ</a:t>
            </a:r>
            <a:r>
              <a:rPr lang="en-US" sz="4000" dirty="0" smtClean="0"/>
              <a:t> AOB</a:t>
            </a:r>
            <a:r>
              <a:rPr lang="bn-BD" sz="4000" dirty="0" smtClean="0"/>
              <a:t> ও কোণ</a:t>
            </a:r>
            <a:r>
              <a:rPr lang="en-US" sz="4000" dirty="0" smtClean="0"/>
              <a:t> BOC</a:t>
            </a:r>
            <a:r>
              <a:rPr lang="bn-BD" sz="4000" dirty="0" smtClean="0"/>
              <a:t> উৎপন্ন হয়েছে। কোণ দুইটির যোগফল কোণ </a:t>
            </a:r>
            <a:r>
              <a:rPr lang="en-US" sz="4000" dirty="0" smtClean="0"/>
              <a:t>AOC</a:t>
            </a:r>
            <a:r>
              <a:rPr lang="bn-BD" sz="4000" dirty="0" smtClean="0"/>
              <a:t> সরলকোণের সমান, অর্থাৎ ১৮০ ডিগ্রী।</a:t>
            </a:r>
            <a:endParaRPr lang="en-US" sz="4000" dirty="0"/>
          </a:p>
        </p:txBody>
      </p:sp>
      <p:grpSp>
        <p:nvGrpSpPr>
          <p:cNvPr id="9" name="Group 8"/>
          <p:cNvGrpSpPr/>
          <p:nvPr/>
        </p:nvGrpSpPr>
        <p:grpSpPr>
          <a:xfrm>
            <a:off x="3487119" y="232475"/>
            <a:ext cx="4959457" cy="1704813"/>
            <a:chOff x="3487119" y="232475"/>
            <a:chExt cx="4959457" cy="1704813"/>
          </a:xfrm>
        </p:grpSpPr>
        <p:cxnSp>
          <p:nvCxnSpPr>
            <p:cNvPr id="4" name="Straight Arrow Connector 3"/>
            <p:cNvCxnSpPr/>
            <p:nvPr/>
          </p:nvCxnSpPr>
          <p:spPr>
            <a:xfrm>
              <a:off x="5827363" y="1906292"/>
              <a:ext cx="2619213" cy="30996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Straight Arrow Connector 5"/>
            <p:cNvCxnSpPr/>
            <p:nvPr/>
          </p:nvCxnSpPr>
          <p:spPr>
            <a:xfrm flipH="1" flipV="1">
              <a:off x="3487119" y="1890793"/>
              <a:ext cx="2402237" cy="15499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Arrow Connector 7"/>
            <p:cNvCxnSpPr/>
            <p:nvPr/>
          </p:nvCxnSpPr>
          <p:spPr>
            <a:xfrm flipV="1">
              <a:off x="5827363" y="232475"/>
              <a:ext cx="1596325" cy="1673817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" name="TextBox 9"/>
          <p:cNvSpPr txBox="1"/>
          <p:nvPr/>
        </p:nvSpPr>
        <p:spPr>
          <a:xfrm>
            <a:off x="3487119" y="2216258"/>
            <a:ext cx="97639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A</a:t>
            </a:r>
            <a:endParaRPr lang="en-US" sz="2400" dirty="0"/>
          </a:p>
        </p:txBody>
      </p:sp>
      <p:sp>
        <p:nvSpPr>
          <p:cNvPr id="11" name="TextBox 10"/>
          <p:cNvSpPr txBox="1"/>
          <p:nvPr/>
        </p:nvSpPr>
        <p:spPr>
          <a:xfrm>
            <a:off x="5827363" y="2045776"/>
            <a:ext cx="5424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O</a:t>
            </a:r>
            <a:endParaRPr lang="en-US" sz="2400" dirty="0"/>
          </a:p>
        </p:txBody>
      </p:sp>
      <p:sp>
        <p:nvSpPr>
          <p:cNvPr id="12" name="TextBox 11"/>
          <p:cNvSpPr txBox="1"/>
          <p:nvPr/>
        </p:nvSpPr>
        <p:spPr>
          <a:xfrm>
            <a:off x="8012623" y="2216258"/>
            <a:ext cx="58893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C</a:t>
            </a:r>
            <a:endParaRPr lang="en-US" sz="2400" dirty="0"/>
          </a:p>
        </p:txBody>
      </p:sp>
      <p:sp>
        <p:nvSpPr>
          <p:cNvPr id="13" name="TextBox 12"/>
          <p:cNvSpPr txBox="1"/>
          <p:nvPr/>
        </p:nvSpPr>
        <p:spPr>
          <a:xfrm>
            <a:off x="6555783" y="232475"/>
            <a:ext cx="52694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B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6258420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0" grpId="0"/>
      <p:bldP spid="11" grpId="0"/>
      <p:bldP spid="12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67905" y="728421"/>
            <a:ext cx="2612274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6600" dirty="0" smtClean="0"/>
              <a:t>মূল্যায়ণ</a:t>
            </a:r>
            <a:endParaRPr lang="en-US" sz="6600" dirty="0"/>
          </a:p>
        </p:txBody>
      </p:sp>
      <p:sp>
        <p:nvSpPr>
          <p:cNvPr id="3" name="TextBox 2"/>
          <p:cNvSpPr txBox="1"/>
          <p:nvPr/>
        </p:nvSpPr>
        <p:spPr>
          <a:xfrm>
            <a:off x="916944" y="2152414"/>
            <a:ext cx="11143281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000" dirty="0" smtClean="0"/>
              <a:t>১। পূরক কোণের পরিমাপ কত ডিগ্রী?</a:t>
            </a:r>
          </a:p>
          <a:p>
            <a:r>
              <a:rPr lang="bn-BD" sz="4000" dirty="0" smtClean="0"/>
              <a:t>২। একটি সম্পূরক কোণ ৭৫ ডিগ্রী হলে, অপর কোণ কত ডিগ্রী?</a:t>
            </a:r>
          </a:p>
          <a:p>
            <a:r>
              <a:rPr lang="bn-BD" sz="4000" dirty="0" smtClean="0"/>
              <a:t>৩। সরল কোণের পরিমাপ কত ডিগ্রী?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19765140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1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09234" y="651623"/>
            <a:ext cx="3456122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6600" dirty="0" smtClean="0"/>
              <a:t>বাড়ীর কাজ</a:t>
            </a:r>
            <a:endParaRPr lang="en-US" sz="6600" dirty="0"/>
          </a:p>
        </p:txBody>
      </p:sp>
      <p:sp>
        <p:nvSpPr>
          <p:cNvPr id="3" name="TextBox 2"/>
          <p:cNvSpPr txBox="1"/>
          <p:nvPr/>
        </p:nvSpPr>
        <p:spPr>
          <a:xfrm>
            <a:off x="909234" y="2634712"/>
            <a:ext cx="11282766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400" dirty="0" smtClean="0"/>
              <a:t>সরলকোণ, পূ্রক কোণ </a:t>
            </a:r>
            <a:r>
              <a:rPr lang="bn-BD" sz="4400" smtClean="0"/>
              <a:t>ও সম্পূরক কোণ চিনিবার উপায়গুলো লিখে নিয়ে আসবে।</a:t>
            </a: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27356374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067033" y="663709"/>
            <a:ext cx="3398292" cy="1206034"/>
          </a:xfrm>
        </p:spPr>
        <p:txBody>
          <a:bodyPr>
            <a:normAutofit/>
          </a:bodyPr>
          <a:lstStyle/>
          <a:p>
            <a:pPr algn="ctr"/>
            <a:r>
              <a:rPr lang="bn-BD" sz="7200" dirty="0" smtClean="0">
                <a:solidFill>
                  <a:schemeClr val="accent6">
                    <a:lumMod val="50000"/>
                  </a:schemeClr>
                </a:solidFill>
              </a:rPr>
              <a:t>পরিচিতি</a:t>
            </a:r>
            <a:endParaRPr lang="en-US" sz="720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4294967295"/>
          </p:nvPr>
        </p:nvSpPr>
        <p:spPr>
          <a:xfrm>
            <a:off x="432661" y="2425995"/>
            <a:ext cx="3798145" cy="273285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bn-BD" sz="4000" dirty="0" smtClean="0"/>
              <a:t>মোঃ নাফিউল আলম </a:t>
            </a:r>
          </a:p>
          <a:p>
            <a:pPr marL="0" indent="0">
              <a:buNone/>
            </a:pPr>
            <a:r>
              <a:rPr lang="bn-BD" sz="4000" dirty="0" smtClean="0"/>
              <a:t>সহকারী শিক্ষক </a:t>
            </a:r>
          </a:p>
          <a:p>
            <a:pPr marL="0" indent="0">
              <a:buNone/>
            </a:pPr>
            <a:r>
              <a:rPr lang="bn-BD" sz="4000" dirty="0" smtClean="0"/>
              <a:t>নূরপুর উচ্চ বিদ্যালয়</a:t>
            </a:r>
          </a:p>
          <a:p>
            <a:pPr marL="0" indent="0">
              <a:buNone/>
            </a:pPr>
            <a:r>
              <a:rPr lang="bn-BD" sz="4000" dirty="0" smtClean="0"/>
              <a:t>আই ডি - ০৯</a:t>
            </a:r>
            <a:endParaRPr lang="en-US" sz="4000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4294967295"/>
          </p:nvPr>
        </p:nvSpPr>
        <p:spPr>
          <a:xfrm>
            <a:off x="6205182" y="2234927"/>
            <a:ext cx="5181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bn-BD" sz="4000" dirty="0" smtClean="0"/>
              <a:t>শ্রেণীঃ ষষ্ঠ</a:t>
            </a:r>
          </a:p>
          <a:p>
            <a:pPr marL="0" indent="0">
              <a:buNone/>
            </a:pPr>
            <a:r>
              <a:rPr lang="bn-BD" sz="4000" dirty="0" smtClean="0"/>
              <a:t>বিষয়ঃ গণিত</a:t>
            </a:r>
          </a:p>
          <a:p>
            <a:pPr marL="0" indent="0">
              <a:buNone/>
            </a:pPr>
            <a:r>
              <a:rPr lang="bn-BD" sz="4000" dirty="0" smtClean="0"/>
              <a:t>অধ্যায়ঃ ষষ্ঠ</a:t>
            </a:r>
          </a:p>
          <a:p>
            <a:pPr marL="0" indent="0">
              <a:buNone/>
            </a:pPr>
            <a:r>
              <a:rPr lang="bn-BD" sz="4000" dirty="0" smtClean="0"/>
              <a:t>পাঠঃ জ্যামিতির মৌলিক ধারণা</a:t>
            </a:r>
          </a:p>
          <a:p>
            <a:pPr marL="0" indent="0">
              <a:buNone/>
            </a:pPr>
            <a:r>
              <a:rPr lang="bn-BD" sz="4000" dirty="0" smtClean="0"/>
              <a:t>তারিখঃ ২৫/১০/২০১৩ইং</a:t>
            </a:r>
          </a:p>
          <a:p>
            <a:pPr marL="0" indent="0">
              <a:buNone/>
            </a:pP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31219833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7" dur="2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2" dur="2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7" dur="2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2" dur="2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20370" y="2143563"/>
            <a:ext cx="5732060" cy="3561201"/>
          </a:xfrm>
        </p:spPr>
      </p:pic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3581400" y="501602"/>
            <a:ext cx="3283424" cy="1325563"/>
          </a:xfrm>
        </p:spPr>
        <p:txBody>
          <a:bodyPr>
            <a:noAutofit/>
          </a:bodyPr>
          <a:lstStyle/>
          <a:p>
            <a:r>
              <a:rPr lang="bn-BD" sz="8000" dirty="0" smtClean="0"/>
              <a:t>ধন্যাবাদ</a:t>
            </a:r>
            <a:endParaRPr lang="en-US" sz="8000" dirty="0"/>
          </a:p>
        </p:txBody>
      </p:sp>
    </p:spTree>
    <p:extLst>
      <p:ext uri="{BB962C8B-B14F-4D97-AF65-F5344CB8AC3E}">
        <p14:creationId xmlns:p14="http://schemas.microsoft.com/office/powerpoint/2010/main" val="33265337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4" dur="2000" fill="hold"/>
                                        <p:tgtEl>
                                          <p:spTgt spid="6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606722" y="619498"/>
            <a:ext cx="608782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5400" dirty="0" smtClean="0">
                <a:solidFill>
                  <a:schemeClr val="accent6">
                    <a:lumMod val="50000"/>
                  </a:schemeClr>
                </a:solidFill>
              </a:rPr>
              <a:t>নীচের ছবি দেখ এবং বল</a:t>
            </a:r>
            <a:endParaRPr lang="en-US" sz="5400" dirty="0">
              <a:solidFill>
                <a:schemeClr val="accent6">
                  <a:lumMod val="50000"/>
                </a:schemeClr>
              </a:solidFill>
            </a:endParaRPr>
          </a:p>
        </p:txBody>
      </p:sp>
      <p:cxnSp>
        <p:nvCxnSpPr>
          <p:cNvPr id="4" name="Straight Arrow Connector 3"/>
          <p:cNvCxnSpPr/>
          <p:nvPr/>
        </p:nvCxnSpPr>
        <p:spPr>
          <a:xfrm flipV="1">
            <a:off x="829158" y="2045776"/>
            <a:ext cx="3890075" cy="30997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>
            <a:off x="5842861" y="2045776"/>
            <a:ext cx="345612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>
            <a:off x="1053884" y="4614427"/>
            <a:ext cx="3409627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3" name="Group 12"/>
          <p:cNvGrpSpPr/>
          <p:nvPr/>
        </p:nvGrpSpPr>
        <p:grpSpPr>
          <a:xfrm>
            <a:off x="6602279" y="2805193"/>
            <a:ext cx="3254644" cy="1859797"/>
            <a:chOff x="6338807" y="2805193"/>
            <a:chExt cx="3254644" cy="1859797"/>
          </a:xfrm>
        </p:grpSpPr>
        <p:cxnSp>
          <p:nvCxnSpPr>
            <p:cNvPr id="10" name="Straight Arrow Connector 9"/>
            <p:cNvCxnSpPr/>
            <p:nvPr/>
          </p:nvCxnSpPr>
          <p:spPr>
            <a:xfrm>
              <a:off x="6338807" y="4664990"/>
              <a:ext cx="3254644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Arrow Connector 11"/>
            <p:cNvCxnSpPr/>
            <p:nvPr/>
          </p:nvCxnSpPr>
          <p:spPr>
            <a:xfrm flipV="1">
              <a:off x="6400800" y="2805193"/>
              <a:ext cx="2030278" cy="1859797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4" name="TextBox 13"/>
          <p:cNvSpPr txBox="1"/>
          <p:nvPr/>
        </p:nvSpPr>
        <p:spPr>
          <a:xfrm>
            <a:off x="2053524" y="2169763"/>
            <a:ext cx="141034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000" dirty="0" smtClean="0"/>
              <a:t>রেখা</a:t>
            </a:r>
            <a:endParaRPr lang="en-US" sz="4000" dirty="0"/>
          </a:p>
        </p:txBody>
      </p:sp>
      <p:sp>
        <p:nvSpPr>
          <p:cNvPr id="15" name="TextBox 14"/>
          <p:cNvSpPr txBox="1"/>
          <p:nvPr/>
        </p:nvSpPr>
        <p:spPr>
          <a:xfrm>
            <a:off x="6803760" y="2148355"/>
            <a:ext cx="13793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600" dirty="0" smtClean="0"/>
              <a:t>রেখাংশ</a:t>
            </a:r>
            <a:endParaRPr lang="en-US" sz="3600" dirty="0"/>
          </a:p>
        </p:txBody>
      </p:sp>
      <p:sp>
        <p:nvSpPr>
          <p:cNvPr id="16" name="TextBox 15"/>
          <p:cNvSpPr txBox="1"/>
          <p:nvPr/>
        </p:nvSpPr>
        <p:spPr>
          <a:xfrm>
            <a:off x="2231756" y="4707417"/>
            <a:ext cx="136385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000" dirty="0" smtClean="0"/>
              <a:t>রশ্নি</a:t>
            </a:r>
            <a:endParaRPr lang="en-US" sz="4000" dirty="0"/>
          </a:p>
        </p:txBody>
      </p:sp>
      <p:sp>
        <p:nvSpPr>
          <p:cNvPr id="17" name="TextBox 16"/>
          <p:cNvSpPr txBox="1"/>
          <p:nvPr/>
        </p:nvSpPr>
        <p:spPr>
          <a:xfrm>
            <a:off x="7570922" y="4767568"/>
            <a:ext cx="129410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000" dirty="0" smtClean="0"/>
              <a:t>কোণ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20898551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4" grpId="0"/>
      <p:bldP spid="15" grpId="0"/>
      <p:bldP spid="16" grpId="0"/>
      <p:bldP spid="1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534769" y="1069383"/>
            <a:ext cx="362544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5400" dirty="0" smtClean="0">
                <a:solidFill>
                  <a:srgbClr val="FF0000"/>
                </a:solidFill>
              </a:rPr>
              <a:t>পাঠ শিরোনাম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901860" y="1893415"/>
            <a:ext cx="134881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800" dirty="0" smtClean="0"/>
              <a:t>কোণ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37630421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2396319" cy="1325563"/>
          </a:xfrm>
        </p:spPr>
        <p:txBody>
          <a:bodyPr>
            <a:normAutofit/>
          </a:bodyPr>
          <a:lstStyle/>
          <a:p>
            <a:r>
              <a:rPr lang="bn-BD" sz="5400" dirty="0" smtClean="0">
                <a:solidFill>
                  <a:srgbClr val="7030A0"/>
                </a:solidFill>
              </a:rPr>
              <a:t>শিখনফল</a:t>
            </a:r>
            <a:endParaRPr lang="en-US" sz="5400" dirty="0">
              <a:solidFill>
                <a:srgbClr val="7030A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bn-BD" sz="4000" dirty="0" smtClean="0"/>
              <a:t>এই পাঠশেষে শিক্ষার্থীরা-</a:t>
            </a:r>
          </a:p>
          <a:p>
            <a:pPr marL="0" indent="0">
              <a:buNone/>
            </a:pPr>
            <a:r>
              <a:rPr lang="bn-BD" sz="4000" dirty="0" smtClean="0"/>
              <a:t>১। কোণ কী তা বলতে পারবে ?</a:t>
            </a:r>
            <a:endParaRPr lang="bn-BD" sz="4000" dirty="0"/>
          </a:p>
          <a:p>
            <a:pPr marL="0" indent="0">
              <a:buNone/>
            </a:pPr>
            <a:r>
              <a:rPr lang="bn-BD" sz="4000" dirty="0" smtClean="0"/>
              <a:t>২। সরলকোণ ও সন্নিহিত কোণের ব্যাখ্যা করতে পারবে ?</a:t>
            </a:r>
          </a:p>
          <a:p>
            <a:pPr marL="0" indent="0">
              <a:buNone/>
            </a:pPr>
            <a:r>
              <a:rPr lang="bn-BD" sz="4000" dirty="0" smtClean="0"/>
              <a:t>৩। পূরককোণ ও সম্পূরক কোণের ব্যাখ্যা করতে পারবে ?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41497278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967567" y="216977"/>
            <a:ext cx="244688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6000" dirty="0" smtClean="0">
                <a:solidFill>
                  <a:srgbClr val="C00000"/>
                </a:solidFill>
              </a:rPr>
              <a:t>উপস্থাপন</a:t>
            </a:r>
            <a:endParaRPr lang="en-US" sz="6000" dirty="0">
              <a:solidFill>
                <a:srgbClr val="C0000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161653" y="3641578"/>
            <a:ext cx="97639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600" dirty="0" smtClean="0"/>
              <a:t>কোণ</a:t>
            </a:r>
            <a:endParaRPr lang="en-US" sz="3600" dirty="0"/>
          </a:p>
        </p:txBody>
      </p:sp>
      <p:cxnSp>
        <p:nvCxnSpPr>
          <p:cNvPr id="16" name="Straight Arrow Connector 15"/>
          <p:cNvCxnSpPr/>
          <p:nvPr/>
        </p:nvCxnSpPr>
        <p:spPr>
          <a:xfrm>
            <a:off x="2541722" y="3177153"/>
            <a:ext cx="2851688" cy="1549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 flipV="1">
            <a:off x="2557220" y="1410346"/>
            <a:ext cx="2185261" cy="179780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937647" y="4798391"/>
            <a:ext cx="998056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800" dirty="0" smtClean="0"/>
              <a:t>একই সমতলে দুইটি রশ্নি এক বিন্দুতে মিলিত হলে কোণ তৈরী হয়। এখানে কোণ </a:t>
            </a:r>
            <a:r>
              <a:rPr lang="en-US" sz="4800" dirty="0" smtClean="0"/>
              <a:t>AOB </a:t>
            </a:r>
            <a:r>
              <a:rPr lang="bn-BD" sz="4800" dirty="0" smtClean="0"/>
              <a:t>একটি কোণ। </a:t>
            </a:r>
            <a:endParaRPr lang="en-US" sz="4800" dirty="0"/>
          </a:p>
        </p:txBody>
      </p:sp>
      <p:sp>
        <p:nvSpPr>
          <p:cNvPr id="20" name="TextBox 19"/>
          <p:cNvSpPr txBox="1"/>
          <p:nvPr/>
        </p:nvSpPr>
        <p:spPr>
          <a:xfrm>
            <a:off x="3758339" y="1280449"/>
            <a:ext cx="61218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A</a:t>
            </a:r>
            <a:endParaRPr lang="en-US" sz="2800" dirty="0"/>
          </a:p>
        </p:txBody>
      </p:sp>
      <p:sp>
        <p:nvSpPr>
          <p:cNvPr id="21" name="TextBox 20"/>
          <p:cNvSpPr txBox="1"/>
          <p:nvPr/>
        </p:nvSpPr>
        <p:spPr>
          <a:xfrm>
            <a:off x="2276314" y="3161655"/>
            <a:ext cx="63930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/>
              <a:t>o</a:t>
            </a:r>
            <a:endParaRPr lang="en-US" sz="4000" dirty="0"/>
          </a:p>
        </p:txBody>
      </p:sp>
      <p:sp>
        <p:nvSpPr>
          <p:cNvPr id="22" name="TextBox 21"/>
          <p:cNvSpPr txBox="1"/>
          <p:nvPr/>
        </p:nvSpPr>
        <p:spPr>
          <a:xfrm>
            <a:off x="4920711" y="3271347"/>
            <a:ext cx="63543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B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40776633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45" dur="20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0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20" grpId="0"/>
      <p:bldP spid="21" grpId="0"/>
      <p:bldP spid="2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Straight Arrow Connector 8"/>
          <p:cNvCxnSpPr/>
          <p:nvPr/>
        </p:nvCxnSpPr>
        <p:spPr>
          <a:xfrm flipH="1" flipV="1">
            <a:off x="1472340" y="1177871"/>
            <a:ext cx="2572718" cy="1549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>
            <a:off x="4045058" y="1193369"/>
            <a:ext cx="2262752" cy="3099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1456841" y="1348900"/>
            <a:ext cx="85240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A</a:t>
            </a:r>
            <a:endParaRPr lang="en-US" sz="2800" dirty="0"/>
          </a:p>
        </p:txBody>
      </p:sp>
      <p:sp>
        <p:nvSpPr>
          <p:cNvPr id="13" name="TextBox 12"/>
          <p:cNvSpPr txBox="1"/>
          <p:nvPr/>
        </p:nvSpPr>
        <p:spPr>
          <a:xfrm>
            <a:off x="3828081" y="1425844"/>
            <a:ext cx="57343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O</a:t>
            </a:r>
            <a:endParaRPr lang="en-US" sz="2800" dirty="0"/>
          </a:p>
        </p:txBody>
      </p:sp>
      <p:sp>
        <p:nvSpPr>
          <p:cNvPr id="14" name="TextBox 13"/>
          <p:cNvSpPr txBox="1"/>
          <p:nvPr/>
        </p:nvSpPr>
        <p:spPr>
          <a:xfrm>
            <a:off x="5796366" y="1472339"/>
            <a:ext cx="51144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B</a:t>
            </a:r>
            <a:endParaRPr lang="en-US" sz="2400" dirty="0"/>
          </a:p>
        </p:txBody>
      </p:sp>
      <p:sp>
        <p:nvSpPr>
          <p:cNvPr id="15" name="TextBox 14"/>
          <p:cNvSpPr txBox="1"/>
          <p:nvPr/>
        </p:nvSpPr>
        <p:spPr>
          <a:xfrm>
            <a:off x="3037667" y="1949064"/>
            <a:ext cx="198378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000" dirty="0" smtClean="0"/>
              <a:t>সরলকোণ </a:t>
            </a:r>
            <a:endParaRPr lang="en-US" sz="4000" dirty="0"/>
          </a:p>
        </p:txBody>
      </p:sp>
      <p:sp>
        <p:nvSpPr>
          <p:cNvPr id="16" name="TextBox 15"/>
          <p:cNvSpPr txBox="1"/>
          <p:nvPr/>
        </p:nvSpPr>
        <p:spPr>
          <a:xfrm>
            <a:off x="1611824" y="3363132"/>
            <a:ext cx="9283484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600" u="sng" dirty="0" smtClean="0"/>
              <a:t>ব্যাখ্যাঃ</a:t>
            </a:r>
            <a:r>
              <a:rPr lang="bn-BD" sz="3600" dirty="0" smtClean="0"/>
              <a:t> প্রান্ত বিন্দু </a:t>
            </a:r>
            <a:r>
              <a:rPr lang="en-US" sz="3600" dirty="0" smtClean="0"/>
              <a:t>O-</a:t>
            </a:r>
            <a:r>
              <a:rPr lang="bn-BD" sz="3600" dirty="0" smtClean="0"/>
              <a:t>তে </a:t>
            </a:r>
            <a:r>
              <a:rPr lang="en-US" sz="3600" dirty="0" smtClean="0"/>
              <a:t>AO </a:t>
            </a:r>
            <a:r>
              <a:rPr lang="bn-BD" sz="3600" dirty="0" smtClean="0"/>
              <a:t>এবং </a:t>
            </a:r>
            <a:r>
              <a:rPr lang="en-US" sz="3600" dirty="0" smtClean="0"/>
              <a:t>BO</a:t>
            </a:r>
            <a:r>
              <a:rPr lang="bn-BD" sz="3600" dirty="0" smtClean="0"/>
              <a:t> দুইটি বিপরীত</a:t>
            </a:r>
            <a:r>
              <a:rPr lang="en-US" sz="3600" dirty="0" smtClean="0"/>
              <a:t> </a:t>
            </a:r>
            <a:r>
              <a:rPr lang="bn-BD" sz="3600" dirty="0" smtClean="0"/>
              <a:t>রশ্নি মিলিত হয়ে কোণ</a:t>
            </a:r>
            <a:r>
              <a:rPr lang="en-US" sz="3600" dirty="0" smtClean="0"/>
              <a:t> AOB </a:t>
            </a:r>
            <a:r>
              <a:rPr lang="bn-BD" sz="3600" dirty="0" smtClean="0"/>
              <a:t>সরলকোণ তৈরী করে এবং সরলকোণের পরিমাপ ১৮০ ডিগ্রী । 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6182610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1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6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1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6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1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  <p:bldP spid="14" grpId="0"/>
      <p:bldP spid="15" grpId="0"/>
      <p:bldP spid="1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2975674" y="588936"/>
            <a:ext cx="3952068" cy="2107770"/>
            <a:chOff x="3456122" y="170481"/>
            <a:chExt cx="3952068" cy="2107770"/>
          </a:xfrm>
        </p:grpSpPr>
        <p:cxnSp>
          <p:nvCxnSpPr>
            <p:cNvPr id="3" name="Straight Arrow Connector 2"/>
            <p:cNvCxnSpPr/>
            <p:nvPr/>
          </p:nvCxnSpPr>
          <p:spPr>
            <a:xfrm>
              <a:off x="3905573" y="2231756"/>
              <a:ext cx="3502617" cy="46495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" name="Straight Arrow Connector 4"/>
            <p:cNvCxnSpPr/>
            <p:nvPr/>
          </p:nvCxnSpPr>
          <p:spPr>
            <a:xfrm flipH="1" flipV="1">
              <a:off x="3456122" y="170481"/>
              <a:ext cx="511444" cy="2076773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Arrow Connector 6"/>
            <p:cNvCxnSpPr/>
            <p:nvPr/>
          </p:nvCxnSpPr>
          <p:spPr>
            <a:xfrm flipV="1">
              <a:off x="3905573" y="526942"/>
              <a:ext cx="2200759" cy="1751309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" name="TextBox 8"/>
          <p:cNvSpPr txBox="1"/>
          <p:nvPr/>
        </p:nvSpPr>
        <p:spPr>
          <a:xfrm>
            <a:off x="2336369" y="683787"/>
            <a:ext cx="6199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A</a:t>
            </a:r>
            <a:endParaRPr lang="en-US" sz="2800" dirty="0"/>
          </a:p>
        </p:txBody>
      </p:sp>
      <p:sp>
        <p:nvSpPr>
          <p:cNvPr id="10" name="TextBox 9"/>
          <p:cNvSpPr txBox="1"/>
          <p:nvPr/>
        </p:nvSpPr>
        <p:spPr>
          <a:xfrm>
            <a:off x="4951708" y="774917"/>
            <a:ext cx="4494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B</a:t>
            </a:r>
            <a:endParaRPr lang="en-US" sz="2800" dirty="0"/>
          </a:p>
        </p:txBody>
      </p:sp>
      <p:sp>
        <p:nvSpPr>
          <p:cNvPr id="11" name="TextBox 10"/>
          <p:cNvSpPr txBox="1"/>
          <p:nvPr/>
        </p:nvSpPr>
        <p:spPr>
          <a:xfrm>
            <a:off x="2975674" y="2867186"/>
            <a:ext cx="70517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O</a:t>
            </a:r>
            <a:endParaRPr lang="en-US" sz="2800" dirty="0"/>
          </a:p>
        </p:txBody>
      </p:sp>
      <p:sp>
        <p:nvSpPr>
          <p:cNvPr id="12" name="TextBox 11"/>
          <p:cNvSpPr txBox="1"/>
          <p:nvPr/>
        </p:nvSpPr>
        <p:spPr>
          <a:xfrm>
            <a:off x="6431796" y="2850374"/>
            <a:ext cx="5114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C</a:t>
            </a:r>
            <a:endParaRPr lang="en-US" sz="3200" dirty="0"/>
          </a:p>
        </p:txBody>
      </p:sp>
      <p:sp>
        <p:nvSpPr>
          <p:cNvPr id="13" name="TextBox 12"/>
          <p:cNvSpPr txBox="1"/>
          <p:nvPr/>
        </p:nvSpPr>
        <p:spPr>
          <a:xfrm>
            <a:off x="3732837" y="3142761"/>
            <a:ext cx="243774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600" dirty="0" smtClean="0"/>
              <a:t>সন্নিহিত কোণ </a:t>
            </a:r>
            <a:endParaRPr lang="en-US" sz="3600" dirty="0"/>
          </a:p>
        </p:txBody>
      </p:sp>
      <p:sp>
        <p:nvSpPr>
          <p:cNvPr id="14" name="TextBox 13"/>
          <p:cNvSpPr txBox="1"/>
          <p:nvPr/>
        </p:nvSpPr>
        <p:spPr>
          <a:xfrm>
            <a:off x="1022888" y="4017783"/>
            <a:ext cx="1046135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200" u="sng" dirty="0" smtClean="0"/>
              <a:t>ব্যাখ্যাঃ</a:t>
            </a:r>
            <a:r>
              <a:rPr lang="bn-BD" sz="3200" dirty="0" smtClean="0"/>
              <a:t> চিত্রে, একই তলে </a:t>
            </a:r>
            <a:r>
              <a:rPr lang="en-US" sz="3200" dirty="0" smtClean="0"/>
              <a:t>OB </a:t>
            </a:r>
            <a:r>
              <a:rPr lang="bn-BD" sz="3200" dirty="0" smtClean="0"/>
              <a:t>সাধারণ বাহুর বিপরীত পাশে কোণ </a:t>
            </a:r>
            <a:r>
              <a:rPr lang="en-US" sz="3200" dirty="0" smtClean="0"/>
              <a:t>AOB </a:t>
            </a:r>
            <a:r>
              <a:rPr lang="bn-BD" sz="3200" dirty="0" smtClean="0"/>
              <a:t>এবং কোণ </a:t>
            </a:r>
            <a:r>
              <a:rPr lang="en-US" sz="3200" dirty="0" smtClean="0"/>
              <a:t>BOC</a:t>
            </a:r>
            <a:r>
              <a:rPr lang="bn-BD" sz="3200" dirty="0" smtClean="0"/>
              <a:t> দুইটি কোণ তৈরী করে । এদের শীর্ষ বিন্দু একই। এই কোণ দুইটিকে সন্নিহিত কোণ বলে । </a:t>
            </a:r>
            <a:r>
              <a:rPr lang="en-US" sz="3200" dirty="0" smtClean="0"/>
              <a:t> 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1108755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35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0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1" grpId="0"/>
      <p:bldP spid="12" grpId="0"/>
      <p:bldP spid="13" grpId="0"/>
      <p:bldP spid="1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4060556" y="185980"/>
            <a:ext cx="3161654" cy="2200759"/>
            <a:chOff x="4060556" y="185980"/>
            <a:chExt cx="3161654" cy="2200759"/>
          </a:xfrm>
        </p:grpSpPr>
        <p:cxnSp>
          <p:nvCxnSpPr>
            <p:cNvPr id="3" name="Straight Arrow Connector 2"/>
            <p:cNvCxnSpPr/>
            <p:nvPr/>
          </p:nvCxnSpPr>
          <p:spPr>
            <a:xfrm flipV="1">
              <a:off x="4060556" y="2355742"/>
              <a:ext cx="3161654" cy="15499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" name="Straight Arrow Connector 4"/>
            <p:cNvCxnSpPr/>
            <p:nvPr/>
          </p:nvCxnSpPr>
          <p:spPr>
            <a:xfrm flipH="1" flipV="1">
              <a:off x="4076054" y="185980"/>
              <a:ext cx="15499" cy="2200759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Arrow Connector 6"/>
            <p:cNvCxnSpPr/>
            <p:nvPr/>
          </p:nvCxnSpPr>
          <p:spPr>
            <a:xfrm flipV="1">
              <a:off x="4060556" y="805912"/>
              <a:ext cx="2278251" cy="1565329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" name="TextBox 9"/>
          <p:cNvSpPr txBox="1"/>
          <p:nvPr/>
        </p:nvSpPr>
        <p:spPr>
          <a:xfrm>
            <a:off x="3502617" y="297095"/>
            <a:ext cx="5889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A</a:t>
            </a:r>
            <a:endParaRPr lang="en-US" sz="2400" dirty="0"/>
          </a:p>
        </p:txBody>
      </p:sp>
      <p:sp>
        <p:nvSpPr>
          <p:cNvPr id="11" name="TextBox 10"/>
          <p:cNvSpPr txBox="1"/>
          <p:nvPr/>
        </p:nvSpPr>
        <p:spPr>
          <a:xfrm>
            <a:off x="3719592" y="2521366"/>
            <a:ext cx="63543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O</a:t>
            </a:r>
            <a:endParaRPr lang="en-US" sz="2000" dirty="0"/>
          </a:p>
        </p:txBody>
      </p:sp>
      <p:sp>
        <p:nvSpPr>
          <p:cNvPr id="12" name="TextBox 11"/>
          <p:cNvSpPr txBox="1"/>
          <p:nvPr/>
        </p:nvSpPr>
        <p:spPr>
          <a:xfrm>
            <a:off x="5501898" y="573437"/>
            <a:ext cx="55793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B</a:t>
            </a:r>
            <a:endParaRPr lang="en-US" sz="2400" dirty="0"/>
          </a:p>
        </p:txBody>
      </p:sp>
      <p:sp>
        <p:nvSpPr>
          <p:cNvPr id="13" name="TextBox 12"/>
          <p:cNvSpPr txBox="1"/>
          <p:nvPr/>
        </p:nvSpPr>
        <p:spPr>
          <a:xfrm>
            <a:off x="6540285" y="2510725"/>
            <a:ext cx="5424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C</a:t>
            </a:r>
            <a:endParaRPr lang="en-US" sz="2400" dirty="0"/>
          </a:p>
        </p:txBody>
      </p:sp>
      <p:sp>
        <p:nvSpPr>
          <p:cNvPr id="14" name="TextBox 13"/>
          <p:cNvSpPr txBox="1"/>
          <p:nvPr/>
        </p:nvSpPr>
        <p:spPr>
          <a:xfrm>
            <a:off x="4393769" y="2603716"/>
            <a:ext cx="210777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000" dirty="0" smtClean="0"/>
              <a:t>পূরককোণ</a:t>
            </a:r>
            <a:endParaRPr lang="en-US" sz="4000" dirty="0"/>
          </a:p>
        </p:txBody>
      </p:sp>
      <p:sp>
        <p:nvSpPr>
          <p:cNvPr id="15" name="TextBox 14"/>
          <p:cNvSpPr txBox="1"/>
          <p:nvPr/>
        </p:nvSpPr>
        <p:spPr>
          <a:xfrm>
            <a:off x="1193369" y="3626603"/>
            <a:ext cx="10275377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200" u="sng" dirty="0" smtClean="0"/>
              <a:t>ব্যাখ্যাঃ</a:t>
            </a:r>
            <a:r>
              <a:rPr lang="bn-BD" sz="3200" dirty="0" smtClean="0"/>
              <a:t> চিত্রে, কোণ </a:t>
            </a:r>
            <a:r>
              <a:rPr lang="en-US" sz="3200" dirty="0" smtClean="0"/>
              <a:t>AOC </a:t>
            </a:r>
            <a:r>
              <a:rPr lang="bn-BD" sz="3200" dirty="0" smtClean="0"/>
              <a:t>একটি সমকোণ এবং </a:t>
            </a:r>
            <a:r>
              <a:rPr lang="en-US" sz="3200" dirty="0" smtClean="0"/>
              <a:t>OB</a:t>
            </a:r>
            <a:r>
              <a:rPr lang="bn-BD" sz="3200" dirty="0" smtClean="0"/>
              <a:t> সাধারণ বাহুর </a:t>
            </a:r>
            <a:r>
              <a:rPr lang="en-US" sz="3200" dirty="0" smtClean="0"/>
              <a:t>O</a:t>
            </a:r>
            <a:r>
              <a:rPr lang="bn-BD" sz="3200" dirty="0" smtClean="0"/>
              <a:t> বিন্দুতে কোণ </a:t>
            </a:r>
            <a:r>
              <a:rPr lang="en-US" sz="3200" dirty="0" smtClean="0"/>
              <a:t>AOB </a:t>
            </a:r>
            <a:r>
              <a:rPr lang="bn-BD" sz="3200" dirty="0" smtClean="0"/>
              <a:t>এবং কোণ </a:t>
            </a:r>
            <a:r>
              <a:rPr lang="en-US" sz="3200" dirty="0" smtClean="0"/>
              <a:t>BOC </a:t>
            </a:r>
            <a:r>
              <a:rPr lang="bn-BD" sz="3200" dirty="0" smtClean="0"/>
              <a:t>তৈরী করে । এই কোণ দুইটির</a:t>
            </a:r>
          </a:p>
          <a:p>
            <a:r>
              <a:rPr lang="bn-BD" sz="3200" dirty="0" smtClean="0"/>
              <a:t>যোগফল ৯০ ডিগ্রী । সুতরাং দুইটি কোণের যোগফল ৯০ ডিগ্রী হলে,কোণ দুইটির একটি অপরটির পূরক কোণ ।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40736464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37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2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2" grpId="0"/>
      <p:bldP spid="13" grpId="0"/>
      <p:bldP spid="14" grpId="0"/>
      <p:bldP spid="15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Nannnu">
      <a:majorFont>
        <a:latin typeface="NikoshBAN"/>
        <a:ea typeface=""/>
        <a:cs typeface="NikoshBAN"/>
      </a:majorFont>
      <a:minorFont>
        <a:latin typeface="NikoshBAN"/>
        <a:ea typeface=""/>
        <a:cs typeface="NikoshBA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939</TotalTime>
  <Words>536</Words>
  <Application>Microsoft Office PowerPoint</Application>
  <PresentationFormat>Widescreen</PresentationFormat>
  <Paragraphs>97</Paragraphs>
  <Slides>20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4" baseType="lpstr">
      <vt:lpstr>Arial</vt:lpstr>
      <vt:lpstr>Calibri</vt:lpstr>
      <vt:lpstr>NikoshBAN</vt:lpstr>
      <vt:lpstr>Office Theme</vt:lpstr>
      <vt:lpstr>শুভেচ্ছা</vt:lpstr>
      <vt:lpstr>পরিচিতি</vt:lpstr>
      <vt:lpstr>PowerPoint Presentation</vt:lpstr>
      <vt:lpstr>PowerPoint Presentation</vt:lpstr>
      <vt:lpstr>শিখনফল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ধন্যাবাদ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DOEL</dc:creator>
  <cp:lastModifiedBy>DOEL</cp:lastModifiedBy>
  <cp:revision>193</cp:revision>
  <dcterms:created xsi:type="dcterms:W3CDTF">2013-10-23T02:02:30Z</dcterms:created>
  <dcterms:modified xsi:type="dcterms:W3CDTF">2013-10-29T15:49:18Z</dcterms:modified>
</cp:coreProperties>
</file>